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95" r:id="rId3"/>
    <p:sldMasterId id="2147483718" r:id="rId4"/>
  </p:sldMasterIdLst>
  <p:notesMasterIdLst>
    <p:notesMasterId r:id="rId20"/>
  </p:notesMasterIdLst>
  <p:sldIdLst>
    <p:sldId id="258" r:id="rId5"/>
    <p:sldId id="276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388"/>
    <a:srgbClr val="172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69920" cy="481728"/>
          </a:xfrm>
          <a:prstGeom prst="rect">
            <a:avLst/>
          </a:prstGeom>
        </p:spPr>
        <p:txBody>
          <a:bodyPr vert="horz" lIns="96650" tIns="48326" rIns="96650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0" tIns="48326" rIns="96650" bIns="48326" rtlCol="0"/>
          <a:lstStyle>
            <a:lvl1pPr algn="r">
              <a:defRPr sz="1300"/>
            </a:lvl1pPr>
          </a:lstStyle>
          <a:p>
            <a:fld id="{2800B360-2898-4661-8AEA-9AC8B5644138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6103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6" rIns="96650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0" tIns="48326" rIns="96650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4"/>
            <a:ext cx="3169920" cy="481727"/>
          </a:xfrm>
          <a:prstGeom prst="rect">
            <a:avLst/>
          </a:prstGeom>
        </p:spPr>
        <p:txBody>
          <a:bodyPr vert="horz" lIns="96650" tIns="48326" rIns="96650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6650" tIns="48326" rIns="96650" bIns="48326" rtlCol="0" anchor="b"/>
          <a:lstStyle>
            <a:lvl1pPr algn="r">
              <a:defRPr sz="1300"/>
            </a:lvl1pPr>
          </a:lstStyle>
          <a:p>
            <a:fld id="{C10C83E7-9B6C-4D75-B8B9-98E330C2D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9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62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35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170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91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71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30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71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694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03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05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9138"/>
            <a:ext cx="6403975" cy="3602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spcFirstLastPara="1" wrap="square" lIns="96634" tIns="96634" rIns="96634" bIns="96634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44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10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1067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01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71455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1795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7494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733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7866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802090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40002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01240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24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029344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949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6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kern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6607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C8CACB"/>
              </a:buClr>
              <a:buFont typeface="Arial"/>
              <a:buNone/>
            </a:pPr>
            <a:r>
              <a:rPr lang="en" sz="1600" kern="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 kern="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endParaRPr sz="16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932702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253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 kern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2426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819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56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95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783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88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574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735328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4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93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10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1067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296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kern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68351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284196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70567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75692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574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73352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82562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7899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662265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17796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72326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4018399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733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336873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344972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8196612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844152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24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5705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609682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3536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180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C8CACB"/>
              </a:buClr>
              <a:buFont typeface="Arial"/>
              <a:buNone/>
            </a:pPr>
            <a:r>
              <a:rPr lang="en" sz="1600" kern="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 kern="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endParaRPr sz="16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34825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442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 kern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69075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9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450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86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527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20045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25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396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49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80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783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1843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40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8783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5103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72356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7142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670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CoolTShirts Project</a:t>
            </a:r>
            <a:endParaRPr sz="1600" kern="0" dirty="0">
              <a:solidFill>
                <a:srgbClr val="FFFFFF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3733" kern="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By: Jason Irvine 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3733" kern="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7/09/2018</a:t>
            </a:r>
            <a:endParaRPr sz="3733" kern="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8" y="899810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4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299" y="390167"/>
            <a:ext cx="11829367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2.3 What is The User Journey?</a:t>
            </a:r>
            <a:endParaRPr sz="3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0171" y="1601767"/>
            <a:ext cx="5161200" cy="499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lang="en-US" sz="12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6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DISTINCT COUNT(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16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6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38971" y="1601767"/>
            <a:ext cx="6561200" cy="4920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answer this question I used the SQL(right frame)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 below..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1" y="3254244"/>
            <a:ext cx="6406237" cy="10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299" y="390167"/>
            <a:ext cx="11829367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" sz="3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is The User </a:t>
            </a:r>
            <a:r>
              <a:rPr lang="en" sz="32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Journey?</a:t>
            </a:r>
            <a:endParaRPr sz="3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0171" y="261257"/>
            <a:ext cx="5161200" cy="62608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(WITH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WHERE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1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1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lang="en-US" sz="16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38971" y="1601767"/>
            <a:ext cx="6561200" cy="4920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16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many last touches on the purchase page is each campaign responsible for?</a:t>
            </a: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answer this question I used the SQL(right frame)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 below</a:t>
            </a:r>
            <a:r>
              <a:rPr lang="en-US" sz="16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..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6" y="3317130"/>
            <a:ext cx="59245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65375"/>
            <a:ext cx="11360800" cy="7636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2.5 What Is The Typical Journey?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2015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typical journey for the user is evenly balanced between 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first touches. The source/campaigns: medium (interview-with-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-founder), </a:t>
            </a:r>
            <a:r>
              <a:rPr lang="en-US" dirty="0" err="1" smtClean="0">
                <a:solidFill>
                  <a:schemeClr val="tx1"/>
                </a:solidFill>
              </a:rPr>
              <a:t>nytimes</a:t>
            </a:r>
            <a:r>
              <a:rPr lang="en-US" dirty="0" smtClean="0">
                <a:solidFill>
                  <a:schemeClr val="tx1"/>
                </a:solidFill>
              </a:rPr>
              <a:t>(getting-to-know-cool-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), and</a:t>
            </a:r>
          </a:p>
          <a:p>
            <a:pPr marL="152396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buzzfeed</a:t>
            </a:r>
            <a:r>
              <a:rPr lang="en-US" dirty="0" smtClean="0">
                <a:solidFill>
                  <a:schemeClr val="tx1"/>
                </a:solidFill>
              </a:rPr>
              <a:t>(ten-crazy-cool-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-facts).</a:t>
            </a:r>
          </a:p>
          <a:p>
            <a:pPr marL="152396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typical last touches the users made were from the 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source/campaign: email (weekly-newsletter), </a:t>
            </a:r>
            <a:r>
              <a:rPr lang="en-US" dirty="0" err="1" smtClean="0">
                <a:solidFill>
                  <a:schemeClr val="tx1"/>
                </a:solidFill>
              </a:rPr>
              <a:t>facebook</a:t>
            </a:r>
            <a:endParaRPr lang="en-US" dirty="0" smtClean="0">
              <a:solidFill>
                <a:schemeClr val="tx1"/>
              </a:solidFill>
            </a:endParaRP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regetting</a:t>
            </a:r>
            <a:r>
              <a:rPr lang="en-US" dirty="0" smtClean="0">
                <a:solidFill>
                  <a:schemeClr val="tx1"/>
                </a:solidFill>
              </a:rPr>
              <a:t>-ad), email(retargeting-campaign), and </a:t>
            </a:r>
            <a:r>
              <a:rPr lang="en-US" dirty="0" err="1" smtClean="0">
                <a:solidFill>
                  <a:schemeClr val="tx1"/>
                </a:solidFill>
              </a:rPr>
              <a:t>nytimes</a:t>
            </a:r>
            <a:r>
              <a:rPr lang="en-US" dirty="0" smtClean="0">
                <a:solidFill>
                  <a:schemeClr val="tx1"/>
                </a:solidFill>
              </a:rPr>
              <a:t>(getting-to-  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know-cool-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marL="152396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last touches that resulted into a purchase is reflected.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source/campaigns that resulted in the highest last touches 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purchased are: email(weekly-newsletter) and </a:t>
            </a:r>
            <a:r>
              <a:rPr lang="en-US" dirty="0" err="1" smtClean="0">
                <a:solidFill>
                  <a:schemeClr val="tx1"/>
                </a:solidFill>
              </a:rPr>
              <a:t>facebook</a:t>
            </a:r>
            <a:r>
              <a:rPr lang="en-US" dirty="0" smtClean="0">
                <a:solidFill>
                  <a:schemeClr val="tx1"/>
                </a:solidFill>
              </a:rPr>
              <a:t> (retargeting-</a:t>
            </a:r>
          </a:p>
          <a:p>
            <a:pPr marL="152396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88" y="1629340"/>
            <a:ext cx="4002833" cy="1197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55" y="3094640"/>
            <a:ext cx="4116078" cy="1491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88" y="4853440"/>
            <a:ext cx="4190612" cy="14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826719" y="1964095"/>
            <a:ext cx="1018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4800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3. Optimize The Campaign Budget</a:t>
            </a:r>
            <a:endParaRPr sz="48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6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What 5 campaigns </a:t>
            </a:r>
            <a:r>
              <a:rPr lang="en-US" sz="3200" dirty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hould </a:t>
            </a:r>
            <a:r>
              <a:rPr lang="en-US" sz="3200" dirty="0" err="1" smtClean="0">
                <a:solidFill>
                  <a:schemeClr val="bg1"/>
                </a:solidFill>
              </a:rPr>
              <a:t>CoolTshirts</a:t>
            </a:r>
            <a:r>
              <a:rPr lang="en-US" sz="3200" dirty="0" smtClean="0">
                <a:solidFill>
                  <a:schemeClr val="bg1"/>
                </a:solidFill>
              </a:rPr>
              <a:t> re-invest in and why?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CoolTShirts should re-invest in the 5 campaigns that led to a purchase. </a:t>
            </a:r>
            <a:r>
              <a:rPr lang="en-US" dirty="0">
                <a:solidFill>
                  <a:schemeClr val="tx1"/>
                </a:solidFill>
              </a:rPr>
              <a:t>CoolTShirts still needs a first impression </a:t>
            </a:r>
            <a:r>
              <a:rPr lang="en-US" dirty="0" smtClean="0">
                <a:solidFill>
                  <a:schemeClr val="tx1"/>
                </a:solidFill>
              </a:rPr>
              <a:t>campaign that </a:t>
            </a:r>
            <a:r>
              <a:rPr lang="en-US" dirty="0">
                <a:solidFill>
                  <a:schemeClr val="tx1"/>
                </a:solidFill>
              </a:rPr>
              <a:t>leads to a last touch and eventual purchase. </a:t>
            </a:r>
            <a:r>
              <a:rPr lang="en-US" dirty="0" smtClean="0">
                <a:solidFill>
                  <a:schemeClr val="tx1"/>
                </a:solidFill>
              </a:rPr>
              <a:t>I would reinvest in the top 2 first touch campaigns ( “interview-with-cool-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-founder” and “getting-to-know-cool-</a:t>
            </a:r>
            <a:r>
              <a:rPr lang="en-US" dirty="0" err="1" smtClean="0">
                <a:solidFill>
                  <a:schemeClr val="tx1"/>
                </a:solidFill>
              </a:rPr>
              <a:t>tshirts</a:t>
            </a:r>
            <a:r>
              <a:rPr lang="en-US" dirty="0" smtClean="0">
                <a:solidFill>
                  <a:schemeClr val="tx1"/>
                </a:solidFill>
              </a:rPr>
              <a:t>”). Since I’m only allowed to pick 5 campaigns I choose the top 2 from the first touches.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My last 3 campaigns I would choose to re-invest are the last touches that led to a purchase (“weekly-newsletter”, “retargeting-ad”, and “retargeting-campaign”.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826719" y="1964095"/>
            <a:ext cx="1018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4800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The End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endParaRPr lang="en" sz="4800" kern="0" dirty="0" smtClean="0">
              <a:solidFill>
                <a:srgbClr val="FFFFFF"/>
              </a:solidFill>
              <a:latin typeface="Roboto Black"/>
              <a:ea typeface="Roboto Black"/>
              <a:cs typeface="Arial"/>
              <a:sym typeface="Roboto Black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4800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Thank You</a:t>
            </a:r>
            <a:endParaRPr sz="48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127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93366"/>
            <a:ext cx="11360800" cy="964845"/>
          </a:xfrm>
          <a:solidFill>
            <a:srgbClr val="002060"/>
          </a:solidFill>
        </p:spPr>
        <p:txBody>
          <a:bodyPr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Table of Contents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58212"/>
            <a:ext cx="11360800" cy="380689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666746" indent="-514350">
              <a:buClrTx/>
              <a:buSzPct val="80000"/>
              <a:buFont typeface="+mj-lt"/>
              <a:buAutoNum type="arabicPeriod"/>
            </a:pPr>
            <a:r>
              <a:rPr lang="en-US" sz="3200" dirty="0" smtClean="0">
                <a:solidFill>
                  <a:schemeClr val="tx1"/>
                </a:solidFill>
              </a:rPr>
              <a:t>Get Familiar with CoolTShirts</a:t>
            </a:r>
          </a:p>
          <a:p>
            <a:pPr marL="666746" indent="-514350">
              <a:buClrTx/>
              <a:buSzPct val="80000"/>
              <a:buFont typeface="+mj-lt"/>
              <a:buAutoNum type="arabicPeriod"/>
            </a:pPr>
            <a:r>
              <a:rPr lang="en-US" sz="3200" smtClean="0">
                <a:solidFill>
                  <a:schemeClr val="tx1"/>
                </a:solidFill>
              </a:rPr>
              <a:t>What </a:t>
            </a:r>
            <a:r>
              <a:rPr lang="en-US" sz="3200" dirty="0" smtClean="0">
                <a:solidFill>
                  <a:schemeClr val="tx1"/>
                </a:solidFill>
              </a:rPr>
              <a:t>Is </a:t>
            </a:r>
            <a:r>
              <a:rPr lang="en-US" sz="3200" dirty="0">
                <a:solidFill>
                  <a:schemeClr val="tx1"/>
                </a:solidFill>
              </a:rPr>
              <a:t>T</a:t>
            </a:r>
            <a:r>
              <a:rPr lang="en-US" sz="3200" dirty="0" smtClean="0">
                <a:solidFill>
                  <a:schemeClr val="tx1"/>
                </a:solidFill>
              </a:rPr>
              <a:t>he User </a:t>
            </a:r>
            <a:r>
              <a:rPr lang="en-US" sz="3200" dirty="0">
                <a:solidFill>
                  <a:schemeClr val="tx1"/>
                </a:solidFill>
              </a:rPr>
              <a:t>J</a:t>
            </a:r>
            <a:r>
              <a:rPr lang="en-US" sz="3200" dirty="0" smtClean="0">
                <a:solidFill>
                  <a:schemeClr val="tx1"/>
                </a:solidFill>
              </a:rPr>
              <a:t>ourney?</a:t>
            </a:r>
          </a:p>
          <a:p>
            <a:pPr marL="666746" indent="-514350">
              <a:buClrTx/>
              <a:buSzPct val="80000"/>
              <a:buFont typeface="+mj-lt"/>
              <a:buAutoNum type="arabicPeriod"/>
            </a:pPr>
            <a:r>
              <a:rPr lang="en-US" sz="3200" dirty="0" smtClean="0">
                <a:solidFill>
                  <a:schemeClr val="tx1"/>
                </a:solidFill>
              </a:rPr>
              <a:t>Optimize The Campaign </a:t>
            </a:r>
            <a:r>
              <a:rPr lang="en-US" sz="3200" dirty="0" smtClean="0">
                <a:solidFill>
                  <a:schemeClr val="bg1"/>
                </a:solidFill>
              </a:rPr>
              <a:t>Budget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2057400"/>
            <a:ext cx="1018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48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kern="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Familar with CoolTShirts</a:t>
            </a:r>
            <a:endParaRPr sz="48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58620" y="746448"/>
            <a:ext cx="11840547" cy="9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 b="1" kern="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1.1 Get Familar with CoolTShirts              </a:t>
            </a:r>
            <a:endParaRPr sz="3200" b="1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1819469"/>
            <a:ext cx="5161200" cy="477749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 (DISTINCT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58620" y="1819469"/>
            <a:ext cx="6561200" cy="47774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campaigns and sources does CoolTShirts use?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answer this question I used the SQL (right frame)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67" y="4311715"/>
            <a:ext cx="59531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37299" y="390167"/>
            <a:ext cx="11829367" cy="1116800"/>
          </a:xfrm>
          <a:prstGeom prst="rect">
            <a:avLst/>
          </a:prstGeom>
          <a:solidFill>
            <a:srgbClr val="172449">
              <a:alpha val="0"/>
            </a:srgbClr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1.2 Get Famil</a:t>
            </a:r>
            <a:r>
              <a:rPr lang="en-US" sz="3200" b="1" dirty="0" err="1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3200" b="1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ar with CoolTShirts</a:t>
            </a:r>
            <a:endParaRPr sz="3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1601767"/>
            <a:ext cx="5161200" cy="499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en-US" sz="12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600" dirty="0" err="1" smtClean="0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 AS Campaign, COUNT(</a:t>
            </a:r>
            <a:r>
              <a:rPr lang="en-US" sz="1600" dirty="0" err="1" smtClean="0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) AS Total, </a:t>
            </a:r>
            <a:r>
              <a:rPr lang="en-US" sz="1600" dirty="0" err="1" smtClean="0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 AS Source, COUNT(</a:t>
            </a:r>
            <a:r>
              <a:rPr lang="en-US" sz="1600" dirty="0" err="1" smtClean="0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) AS Total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 err="1" smtClean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6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600" dirty="0" smtClean="0">
                <a:latin typeface="Courier New"/>
                <a:ea typeface="Courier New"/>
                <a:cs typeface="Courier New"/>
                <a:sym typeface="Courier New"/>
              </a:rPr>
              <a:t>ORDER BY 2;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37300" y="1601766"/>
            <a:ext cx="6561200" cy="4920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Which Source is used for each campaign?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To answer the above question I used the SQL(right frame)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Results are below..  Below is a list of the campaigns and sources for CoolTShirts. The results reflect the source used for each campaign and total.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2" y="3693520"/>
            <a:ext cx="6197235" cy="21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58620" y="746448"/>
            <a:ext cx="11840547" cy="9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 b="1" kern="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1.3 Get </a:t>
            </a:r>
            <a:r>
              <a:rPr lang="en" sz="3200" b="1" kern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Familar with CoolTShirts              </a:t>
            </a:r>
            <a:endParaRPr sz="3200" b="1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1651517"/>
            <a:ext cx="5161200" cy="49454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2000" kern="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DISTINCT </a:t>
            </a:r>
            <a:r>
              <a:rPr lang="en-US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0" y="1651517"/>
            <a:ext cx="6561200" cy="47774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pages are on the CoolTShirts website?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this question I used the SQL (right frame)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 below..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0" y="3639584"/>
            <a:ext cx="6454482" cy="19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04000" y="2057400"/>
            <a:ext cx="1018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4800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2. What Is The User Journey?</a:t>
            </a:r>
            <a:endParaRPr sz="48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8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58620" y="746448"/>
            <a:ext cx="11840547" cy="9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 b="1" kern="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2.1 What Is The Journey              </a:t>
            </a:r>
            <a:endParaRPr sz="3200" b="1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746448"/>
            <a:ext cx="5161200" cy="58505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(WITH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58620" y="1819469"/>
            <a:ext cx="6561200" cy="47774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answer this question I used the SQL (right frame)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0" y="3803374"/>
            <a:ext cx="6308656" cy="16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388">
            <a:alpha val="80000"/>
          </a:srgbClr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58620" y="746448"/>
            <a:ext cx="11840547" cy="9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3200" b="1" kern="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2.2 What </a:t>
            </a:r>
            <a:r>
              <a:rPr lang="en" sz="3200" b="1" kern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Is The </a:t>
            </a:r>
            <a:r>
              <a:rPr lang="en" sz="3200" b="1" kern="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Journey?             </a:t>
            </a:r>
            <a:endParaRPr sz="3200" b="1" kern="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746448"/>
            <a:ext cx="5161200" cy="585051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 last_touch AS (WITH last_touch AS (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user_id)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pv.utm_campaign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lt.last_touch_at = pv.timestamp),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lt_attr AS (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pv.utm_campaign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FROM last_touch lt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JOIN page_visits pv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58620" y="1819469"/>
            <a:ext cx="6561200" cy="47774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many </a:t>
            </a: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last </a:t>
            </a:r>
            <a:r>
              <a:rPr lang="en-US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touches is each campaign responsible </a:t>
            </a: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for?</a:t>
            </a: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answer this question I used the SQL (right frame)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lang="en-US"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70" y="3575188"/>
            <a:ext cx="59817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8834</TotalTime>
  <Words>868</Words>
  <Application>Microsoft Office PowerPoint</Application>
  <PresentationFormat>Widescreen</PresentationFormat>
  <Paragraphs>218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Courier New</vt:lpstr>
      <vt:lpstr>Dosis</vt:lpstr>
      <vt:lpstr>Roboto</vt:lpstr>
      <vt:lpstr>Roboto Black</vt:lpstr>
      <vt:lpstr>Roboto Thin</vt:lpstr>
      <vt:lpstr>Simple Light</vt:lpstr>
      <vt:lpstr>1_Simple Light</vt:lpstr>
      <vt:lpstr>2_Simple Light</vt:lpstr>
      <vt:lpstr>3_Simple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2.5 What Is The Typical Journey?</vt:lpstr>
      <vt:lpstr>PowerPoint Presentation</vt:lpstr>
      <vt:lpstr>What 5 campaigns should CoolTshirts re-invest in and why?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Irvine</dc:creator>
  <cp:lastModifiedBy>Jason Irvine</cp:lastModifiedBy>
  <cp:revision>33</cp:revision>
  <cp:lastPrinted>2018-07-09T19:00:09Z</cp:lastPrinted>
  <dcterms:created xsi:type="dcterms:W3CDTF">2018-07-03T15:56:07Z</dcterms:created>
  <dcterms:modified xsi:type="dcterms:W3CDTF">2018-07-09T19:10:29Z</dcterms:modified>
</cp:coreProperties>
</file>